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59" r:id="rId3"/>
    <p:sldId id="270" r:id="rId4"/>
    <p:sldId id="269" r:id="rId5"/>
    <p:sldId id="264" r:id="rId6"/>
    <p:sldId id="271" r:id="rId7"/>
    <p:sldId id="274" r:id="rId8"/>
    <p:sldId id="273" r:id="rId9"/>
    <p:sldId id="267" r:id="rId10"/>
    <p:sldId id="277" r:id="rId11"/>
    <p:sldId id="272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5BB"/>
    <a:srgbClr val="F4E5D4"/>
    <a:srgbClr val="1B3C35"/>
    <a:srgbClr val="D2B4A9"/>
    <a:srgbClr val="2A5963"/>
    <a:srgbClr val="1B3C33"/>
    <a:srgbClr val="E4C2A9"/>
    <a:srgbClr val="34717F"/>
    <a:srgbClr val="2F6672"/>
    <a:srgbClr val="60A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900" dirty="0">
                <a:solidFill>
                  <a:srgbClr val="F3D5BB"/>
                </a:solidFill>
              </a:rPr>
              <a:t>Designed By </a:t>
            </a:r>
            <a:r>
              <a:rPr lang="en-US" altLang="ko-KR" sz="900" dirty="0" err="1">
                <a:solidFill>
                  <a:srgbClr val="F3D5BB"/>
                </a:solidFill>
              </a:rPr>
              <a:t>L@rgo</a:t>
            </a:r>
            <a:r>
              <a:rPr lang="en-US" altLang="ko-KR" sz="900" dirty="0">
                <a:solidFill>
                  <a:srgbClr val="F3D5BB"/>
                </a:solidFill>
              </a:rPr>
              <a:t>. ADSTORE</a:t>
            </a:r>
          </a:p>
          <a:p>
            <a:r>
              <a:rPr lang="en-US" altLang="ko-KR" sz="900" dirty="0">
                <a:solidFill>
                  <a:srgbClr val="F3D5BB"/>
                </a:solidFill>
              </a:rPr>
              <a:t>ADSTOREPOST.COM</a:t>
            </a:r>
            <a:endParaRPr lang="ko-KR" altLang="en-US" sz="900" dirty="0">
              <a:solidFill>
                <a:srgbClr val="F3D5BB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2953039" y="1686306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9636" y="2784405"/>
            <a:ext cx="9010600" cy="1466852"/>
          </a:xfrm>
        </p:spPr>
        <p:txBody>
          <a:bodyPr/>
          <a:lstStyle/>
          <a:p>
            <a:r>
              <a:rPr lang="ko-KR" altLang="en-US" sz="4400" dirty="0"/>
              <a:t>날씨 정보 프로그램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0649" y="3893710"/>
            <a:ext cx="3370802" cy="313059"/>
          </a:xfrm>
        </p:spPr>
        <p:txBody>
          <a:bodyPr/>
          <a:lstStyle/>
          <a:p>
            <a:pPr algn="ctr"/>
            <a:r>
              <a:rPr lang="en-US" altLang="ko-KR" sz="1100" dirty="0"/>
              <a:t>2   0  1  9  6  8  0  0  6     </a:t>
            </a:r>
            <a:r>
              <a:rPr lang="ko-KR" altLang="en-US" sz="1100" dirty="0"/>
              <a:t>이   강   일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C506E3-A55D-4E94-9447-1345B9C65E4D}"/>
              </a:ext>
            </a:extLst>
          </p:cNvPr>
          <p:cNvSpPr/>
          <p:nvPr/>
        </p:nvSpPr>
        <p:spPr>
          <a:xfrm>
            <a:off x="9106189" y="6093782"/>
            <a:ext cx="187693" cy="187693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4">
            <a:extLst>
              <a:ext uri="{FF2B5EF4-FFF2-40B4-BE49-F238E27FC236}">
                <a16:creationId xmlns:a16="http://schemas.microsoft.com/office/drawing/2014/main" id="{6427AF04-0A28-08D8-B6E8-92A7A73CFDE1}"/>
              </a:ext>
            </a:extLst>
          </p:cNvPr>
          <p:cNvSpPr txBox="1">
            <a:spLocks/>
          </p:cNvSpPr>
          <p:nvPr/>
        </p:nvSpPr>
        <p:spPr>
          <a:xfrm>
            <a:off x="1729636" y="2038019"/>
            <a:ext cx="9010600" cy="1466852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600" dirty="0"/>
              <a:t>자바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F0601-D065-D3E4-6322-CFA4F44D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Today/</a:t>
            </a:r>
            <a:r>
              <a:rPr lang="en-US" altLang="ko-KR" dirty="0" err="1"/>
              <a:t>TimePane</a:t>
            </a:r>
            <a:r>
              <a:rPr lang="en-US" altLang="ko-KR" dirty="0"/>
              <a:t> Panel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018A7D-8311-3B3A-FD7A-B39D811E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8B93EA-42C6-2ECF-09E9-3E59ADCB6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793D84-A287-262A-C3B4-1EE84085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4EFE890-0CA8-2FF1-875F-94CDB3C6400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ko-KR" altLang="en-US" dirty="0"/>
              <a:t>날씨 정보 프로그램 </a:t>
            </a:r>
            <a:r>
              <a:rPr lang="en-US" altLang="ko-KR" dirty="0"/>
              <a:t>/ </a:t>
            </a:r>
            <a:r>
              <a:rPr lang="ko-KR" altLang="en-US" dirty="0"/>
              <a:t>프로그램 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CFC4AD-1609-7515-D901-A5D950E26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63" y="4038098"/>
            <a:ext cx="8894418" cy="2031235"/>
          </a:xfrm>
          <a:prstGeom prst="rect">
            <a:avLst/>
          </a:prstGeom>
        </p:spPr>
      </p:pic>
      <p:sp>
        <p:nvSpPr>
          <p:cNvPr id="8" name="부제목 18">
            <a:extLst>
              <a:ext uri="{FF2B5EF4-FFF2-40B4-BE49-F238E27FC236}">
                <a16:creationId xmlns:a16="http://schemas.microsoft.com/office/drawing/2014/main" id="{0272DD37-3C92-777A-8679-B8EC363E234F}"/>
              </a:ext>
            </a:extLst>
          </p:cNvPr>
          <p:cNvSpPr txBox="1">
            <a:spLocks/>
          </p:cNvSpPr>
          <p:nvPr/>
        </p:nvSpPr>
        <p:spPr>
          <a:xfrm>
            <a:off x="2346565" y="2299509"/>
            <a:ext cx="5616335" cy="258216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전시 정보</a:t>
            </a:r>
            <a:endParaRPr lang="en-US" altLang="ko-KR" sz="2400" b="1" dirty="0">
              <a:ln w="3175">
                <a:noFill/>
              </a:ln>
              <a:solidFill>
                <a:srgbClr val="F3D5BB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 </a:t>
            </a:r>
            <a:r>
              <a:rPr 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1. </a:t>
            </a:r>
            <a:r>
              <a:rPr lang="ko-KR" alt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기상</a:t>
            </a: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(</a:t>
            </a:r>
            <a:r>
              <a:rPr lang="en-US" altLang="ko-KR" sz="1800" b="1" dirty="0" err="1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JLabel</a:t>
            </a: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 Image)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 2. </a:t>
            </a:r>
            <a:r>
              <a:rPr lang="ko-KR" alt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기온</a:t>
            </a: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(</a:t>
            </a:r>
            <a:r>
              <a:rPr lang="ko-KR" altLang="en-US" sz="1600" dirty="0">
                <a:solidFill>
                  <a:srgbClr val="F3D5BB"/>
                </a:solidFill>
                <a:latin typeface="Consolas" panose="020B0609020204030204" pitchFamily="49" charset="0"/>
              </a:rPr>
              <a:t>℃</a:t>
            </a: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 3. </a:t>
            </a:r>
            <a:r>
              <a:rPr lang="ko-KR" alt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강수확률</a:t>
            </a: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(%)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 4. </a:t>
            </a:r>
            <a:r>
              <a:rPr lang="ko-KR" alt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풍속</a:t>
            </a: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(m/s)</a:t>
            </a:r>
            <a:b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</a:b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 5. </a:t>
            </a:r>
            <a:r>
              <a:rPr lang="ko-KR" alt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시간</a:t>
            </a: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(</a:t>
            </a:r>
            <a:r>
              <a:rPr lang="ko-KR" alt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오전 </a:t>
            </a: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3</a:t>
            </a:r>
            <a:r>
              <a:rPr lang="ko-KR" altLang="en-US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시</a:t>
            </a:r>
            <a:r>
              <a:rPr lang="en-US" altLang="ko-KR" sz="18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)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400" b="1" dirty="0">
              <a:ln w="3175">
                <a:noFill/>
              </a:ln>
              <a:solidFill>
                <a:srgbClr val="F3D5BB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3D5BB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3D5BB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3D5BB"/>
              </a:solidFill>
              <a:latin typeface="+mj-lt"/>
              <a:ea typeface="+mn-ea"/>
            </a:endParaRPr>
          </a:p>
        </p:txBody>
      </p:sp>
      <p:sp>
        <p:nvSpPr>
          <p:cNvPr id="9" name="부제목 18">
            <a:extLst>
              <a:ext uri="{FF2B5EF4-FFF2-40B4-BE49-F238E27FC236}">
                <a16:creationId xmlns:a16="http://schemas.microsoft.com/office/drawing/2014/main" id="{E779C520-80B2-6B91-8C3D-CAB1FC2A14BF}"/>
              </a:ext>
            </a:extLst>
          </p:cNvPr>
          <p:cNvSpPr txBox="1">
            <a:spLocks/>
          </p:cNvSpPr>
          <p:nvPr/>
        </p:nvSpPr>
        <p:spPr>
          <a:xfrm>
            <a:off x="5223463" y="1601100"/>
            <a:ext cx="5616335" cy="258216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전시 시간</a:t>
            </a:r>
            <a:r>
              <a:rPr lang="en-US" altLang="ko-KR" sz="24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(24</a:t>
            </a:r>
            <a:r>
              <a:rPr lang="ko-KR" altLang="en-US" sz="24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시간</a:t>
            </a:r>
            <a:r>
              <a:rPr lang="en-US" altLang="ko-KR" sz="24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 </a:t>
            </a:r>
            <a:r>
              <a:rPr lang="en-US" altLang="ko-KR" sz="16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- 24</a:t>
            </a:r>
            <a:r>
              <a:rPr lang="ko-KR" altLang="en-US" sz="16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시간 날씨 정보를 전시하기 때문에 </a:t>
            </a:r>
            <a:r>
              <a:rPr lang="en-US" altLang="ko-KR" sz="1600" b="1" dirty="0" err="1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TimePane</a:t>
            </a:r>
            <a:r>
              <a:rPr lang="en-US" altLang="ko-KR" sz="16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 24</a:t>
            </a:r>
            <a:r>
              <a:rPr lang="ko-KR" altLang="en-US" sz="1600" b="1" dirty="0">
                <a:ln w="3175">
                  <a:noFill/>
                </a:ln>
                <a:solidFill>
                  <a:srgbClr val="F3D5BB"/>
                </a:solidFill>
                <a:latin typeface="+mj-lt"/>
                <a:ea typeface="+mn-ea"/>
              </a:rPr>
              <a:t>개가 필요함</a:t>
            </a:r>
            <a:endParaRPr lang="en-US" altLang="ko-KR" sz="1600" b="1" dirty="0">
              <a:ln w="3175">
                <a:noFill/>
              </a:ln>
              <a:solidFill>
                <a:srgbClr val="F3D5BB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3D5BB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3D5BB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3D5BB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927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75CF6EC4-D6B3-0FE1-4FCA-968D86D42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4000" dirty="0"/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987C8-6537-0DFD-41E1-D95DF08A4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날씨 정보 프로그램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548D29-D01B-491A-C425-E5CB04D86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62" y="3908566"/>
            <a:ext cx="2018581" cy="2018581"/>
          </a:xfrm>
          <a:prstGeom prst="rect">
            <a:avLst/>
          </a:prstGeom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18427B82-7BF4-1B44-1A9C-B4BE209C2BA9}"/>
              </a:ext>
            </a:extLst>
          </p:cNvPr>
          <p:cNvSpPr txBox="1">
            <a:spLocks/>
          </p:cNvSpPr>
          <p:nvPr/>
        </p:nvSpPr>
        <p:spPr>
          <a:xfrm>
            <a:off x="4815963" y="126523"/>
            <a:ext cx="8690580" cy="56780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3D5BB"/>
                </a:solidFill>
              </a:rPr>
              <a:t>구현 시 필요 기능</a:t>
            </a:r>
            <a:endParaRPr lang="en-US" altLang="ko-KR" dirty="0">
              <a:solidFill>
                <a:srgbClr val="F3D5BB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45699F2-048A-E407-2F06-3DFEBE1AA645}"/>
              </a:ext>
            </a:extLst>
          </p:cNvPr>
          <p:cNvSpPr txBox="1">
            <a:spLocks/>
          </p:cNvSpPr>
          <p:nvPr/>
        </p:nvSpPr>
        <p:spPr>
          <a:xfrm>
            <a:off x="4905103" y="5968541"/>
            <a:ext cx="8690580" cy="56780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F3D5BB"/>
                </a:solidFill>
              </a:rPr>
              <a:t>Today Panel</a:t>
            </a:r>
          </a:p>
          <a:p>
            <a:r>
              <a:rPr lang="en-US" altLang="ko-KR" sz="2000" dirty="0">
                <a:solidFill>
                  <a:srgbClr val="F3D5BB"/>
                </a:solidFill>
              </a:rPr>
              <a:t>Mouse Wheel Event</a:t>
            </a: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8370C50-2347-72A3-C937-98282619849F}"/>
              </a:ext>
            </a:extLst>
          </p:cNvPr>
          <p:cNvSpPr txBox="1">
            <a:spLocks/>
          </p:cNvSpPr>
          <p:nvPr/>
        </p:nvSpPr>
        <p:spPr>
          <a:xfrm>
            <a:off x="6360544" y="889459"/>
            <a:ext cx="5831456" cy="56780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AutoNum type="arabicPeriod"/>
            </a:pPr>
            <a:r>
              <a:rPr lang="en-US" altLang="ko-KR" sz="2000" dirty="0">
                <a:solidFill>
                  <a:srgbClr val="F3D5BB"/>
                </a:solidFill>
              </a:rPr>
              <a:t>API Request(</a:t>
            </a:r>
            <a:r>
              <a:rPr lang="en-US" altLang="ko-KR" sz="1800" dirty="0">
                <a:solidFill>
                  <a:srgbClr val="F3D5BB"/>
                </a:solidFill>
              </a:rPr>
              <a:t>HTTPURLCONNECTION</a:t>
            </a:r>
            <a:r>
              <a:rPr lang="en-US" altLang="ko-KR" sz="2000" dirty="0">
                <a:solidFill>
                  <a:srgbClr val="F3D5BB"/>
                </a:solidFill>
              </a:rPr>
              <a:t>)</a:t>
            </a:r>
          </a:p>
          <a:p>
            <a:pPr marL="457200" indent="-457200" algn="just">
              <a:buAutoNum type="arabicPeriod"/>
            </a:pPr>
            <a:endParaRPr lang="en-US" altLang="ko-KR" sz="2000" dirty="0">
              <a:solidFill>
                <a:srgbClr val="F3D5BB"/>
              </a:solidFill>
            </a:endParaRPr>
          </a:p>
          <a:p>
            <a:pPr marL="457200" indent="-457200" algn="just">
              <a:buAutoNum type="arabicPeriod"/>
            </a:pPr>
            <a:r>
              <a:rPr lang="en-US" altLang="ko-KR" sz="2000" dirty="0">
                <a:solidFill>
                  <a:srgbClr val="F3D5BB"/>
                </a:solidFill>
              </a:rPr>
              <a:t>JSON </a:t>
            </a:r>
            <a:r>
              <a:rPr lang="ko-KR" altLang="en-US" sz="2000" dirty="0">
                <a:solidFill>
                  <a:srgbClr val="F3D5BB"/>
                </a:solidFill>
              </a:rPr>
              <a:t>형태로 반환된 결과 값 파싱</a:t>
            </a:r>
            <a:endParaRPr lang="en-US" altLang="ko-KR" sz="2000" dirty="0">
              <a:solidFill>
                <a:srgbClr val="F3D5BB"/>
              </a:solidFill>
            </a:endParaRPr>
          </a:p>
          <a:p>
            <a:pPr marL="457200" indent="-457200" algn="just">
              <a:buAutoNum type="arabicPeriod"/>
            </a:pPr>
            <a:endParaRPr lang="en-US" altLang="ko-KR" sz="2000" dirty="0">
              <a:solidFill>
                <a:srgbClr val="F3D5BB"/>
              </a:solidFill>
            </a:endParaRPr>
          </a:p>
          <a:p>
            <a:pPr marL="457200" indent="-457200" algn="just">
              <a:buAutoNum type="arabicPeriod"/>
            </a:pPr>
            <a:r>
              <a:rPr lang="en-US" altLang="ko-KR" sz="1800" dirty="0" err="1">
                <a:solidFill>
                  <a:srgbClr val="F3D5BB"/>
                </a:solidFill>
              </a:rPr>
              <a:t>TimePane</a:t>
            </a:r>
            <a:r>
              <a:rPr lang="en-US" altLang="ko-KR" sz="2000" dirty="0">
                <a:solidFill>
                  <a:srgbClr val="F3D5BB"/>
                </a:solidFill>
              </a:rPr>
              <a:t> </a:t>
            </a:r>
            <a:r>
              <a:rPr lang="ko-KR" altLang="en-US" sz="1800" dirty="0">
                <a:solidFill>
                  <a:srgbClr val="F3D5BB"/>
                </a:solidFill>
              </a:rPr>
              <a:t>안에</a:t>
            </a:r>
            <a:r>
              <a:rPr lang="en-US" altLang="ko-KR" sz="1800" dirty="0">
                <a:solidFill>
                  <a:srgbClr val="F3D5BB"/>
                </a:solidFill>
              </a:rPr>
              <a:t> </a:t>
            </a:r>
            <a:r>
              <a:rPr lang="ko-KR" altLang="en-US" sz="1800" dirty="0" err="1">
                <a:solidFill>
                  <a:srgbClr val="F3D5BB"/>
                </a:solidFill>
              </a:rPr>
              <a:t>파싱된</a:t>
            </a:r>
            <a:r>
              <a:rPr lang="ko-KR" altLang="en-US" sz="1800" dirty="0">
                <a:solidFill>
                  <a:srgbClr val="F3D5BB"/>
                </a:solidFill>
              </a:rPr>
              <a:t> 결과 값을 삽입하기 위한 알고리즘</a:t>
            </a:r>
            <a:endParaRPr lang="en-US" altLang="ko-KR" sz="1800" dirty="0">
              <a:solidFill>
                <a:srgbClr val="F3D5BB"/>
              </a:solidFill>
            </a:endParaRPr>
          </a:p>
          <a:p>
            <a:pPr marL="457200" indent="-457200" algn="just">
              <a:buAutoNum type="arabicPeriod"/>
            </a:pPr>
            <a:endParaRPr lang="en-US" altLang="ko-KR" sz="2000" dirty="0">
              <a:solidFill>
                <a:srgbClr val="F3D5BB"/>
              </a:solidFill>
            </a:endParaRPr>
          </a:p>
          <a:p>
            <a:pPr marL="457200" indent="-457200" algn="just">
              <a:buAutoNum type="arabicPeriod"/>
            </a:pPr>
            <a:r>
              <a:rPr lang="en-US" altLang="ko-KR" sz="1800" dirty="0">
                <a:solidFill>
                  <a:srgbClr val="F3D5BB"/>
                </a:solidFill>
              </a:rPr>
              <a:t>24</a:t>
            </a:r>
            <a:r>
              <a:rPr lang="ko-KR" altLang="en-US" sz="1800" dirty="0">
                <a:solidFill>
                  <a:srgbClr val="F3D5BB"/>
                </a:solidFill>
              </a:rPr>
              <a:t>개의 </a:t>
            </a:r>
            <a:r>
              <a:rPr lang="en-US" altLang="ko-KR" sz="1800" dirty="0" err="1">
                <a:solidFill>
                  <a:srgbClr val="F3D5BB"/>
                </a:solidFill>
              </a:rPr>
              <a:t>TimePane</a:t>
            </a:r>
            <a:r>
              <a:rPr lang="en-US" altLang="ko-KR" sz="2000" dirty="0">
                <a:solidFill>
                  <a:srgbClr val="F3D5BB"/>
                </a:solidFill>
              </a:rPr>
              <a:t> </a:t>
            </a:r>
            <a:r>
              <a:rPr lang="ko-KR" altLang="en-US" sz="2000" dirty="0">
                <a:solidFill>
                  <a:srgbClr val="F3D5BB"/>
                </a:solidFill>
              </a:rPr>
              <a:t>에 </a:t>
            </a:r>
            <a:r>
              <a:rPr lang="ko-KR" altLang="en-US" sz="1800" dirty="0">
                <a:solidFill>
                  <a:srgbClr val="F3D5BB"/>
                </a:solidFill>
              </a:rPr>
              <a:t>접근하기 위한 마우스 휠 이벤트</a:t>
            </a:r>
            <a:endParaRPr lang="en-US" altLang="ko-KR" sz="2000" dirty="0">
              <a:solidFill>
                <a:srgbClr val="F3D5BB"/>
              </a:solidFill>
            </a:endParaRPr>
          </a:p>
          <a:p>
            <a:pPr marL="457200" indent="-457200" algn="just">
              <a:buAutoNum type="arabicPeriod"/>
            </a:pPr>
            <a:endParaRPr lang="en-US" altLang="ko-KR" sz="2000" dirty="0">
              <a:solidFill>
                <a:srgbClr val="F3D5BB"/>
              </a:solidFill>
            </a:endParaRPr>
          </a:p>
          <a:p>
            <a:pPr marL="457200" indent="-457200" algn="just">
              <a:buAutoNum type="arabicPeriod"/>
            </a:pPr>
            <a:endParaRPr lang="en-US" altLang="ko-KR" sz="2000" dirty="0">
              <a:solidFill>
                <a:srgbClr val="F3D5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1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58401-FD1B-85AC-756F-821C2F4B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05387B-D03E-18C0-DBB2-5BFBE7E7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084168-4868-2205-4355-8273C0181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474797-5E54-0298-C2C0-9F0C24C6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341844-1056-D17E-9A7F-41631C085CF3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ko-KR" altLang="en-US" dirty="0"/>
              <a:t>날씨정보 프로그램</a:t>
            </a:r>
          </a:p>
        </p:txBody>
      </p:sp>
      <p:pic>
        <p:nvPicPr>
          <p:cNvPr id="8" name="GOMCAM 20221206_0041090497">
            <a:hlinkClick r:id="" action="ppaction://media"/>
            <a:extLst>
              <a:ext uri="{FF2B5EF4-FFF2-40B4-BE49-F238E27FC236}">
                <a16:creationId xmlns:a16="http://schemas.microsoft.com/office/drawing/2014/main" id="{218D3478-E400-639A-3241-658D0AB806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6330" y="1657720"/>
            <a:ext cx="7701826" cy="46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5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7746F2D-ADA4-462A-8EDC-4E7366616DAD}"/>
              </a:ext>
            </a:extLst>
          </p:cNvPr>
          <p:cNvGrpSpPr/>
          <p:nvPr/>
        </p:nvGrpSpPr>
        <p:grpSpPr>
          <a:xfrm>
            <a:off x="7854498" y="1999642"/>
            <a:ext cx="2311852" cy="622908"/>
            <a:chOff x="7556048" y="2072018"/>
            <a:chExt cx="2311702" cy="47815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1F05D5C-1EBA-4568-9C69-7841B9C603A4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A15862-DFDE-42CD-A4EE-EDC44A6AB0F6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1437911" y="4564044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3"/>
                </a:solidFill>
              </a:rPr>
              <a:t>ADSTOREPOST.COM</a:t>
            </a: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날씨 정보 프로그램</a:t>
            </a:r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805393" y="296862"/>
            <a:ext cx="2316507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개요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구현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Q &amp; A</a:t>
            </a: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1518A4F-BFF5-4C6D-AAE3-27B272F22054}"/>
              </a:ext>
            </a:extLst>
          </p:cNvPr>
          <p:cNvSpPr/>
          <p:nvPr/>
        </p:nvSpPr>
        <p:spPr>
          <a:xfrm>
            <a:off x="11160357" y="296863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BEFBE4-AAD8-4A5D-95AF-4B43F2E4142D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75F431-8271-4C97-8C8B-1B9F1BE30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21EB369-08F2-436A-89E7-BBB744380B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F3D5BB"/>
                </a:gs>
                <a:gs pos="74000">
                  <a:srgbClr val="E4C2A9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3DCA8CA-3349-E828-D780-1115AD1DAE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26D7CD-4D15-9806-1D45-3AC818A6D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날씨 정보 프로그램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95C140-5940-08B4-41EF-BCC492D4ECF3}"/>
              </a:ext>
            </a:extLst>
          </p:cNvPr>
          <p:cNvGrpSpPr/>
          <p:nvPr/>
        </p:nvGrpSpPr>
        <p:grpSpPr>
          <a:xfrm>
            <a:off x="9143094" y="3175"/>
            <a:ext cx="0" cy="6854825"/>
            <a:chOff x="9032421" y="0"/>
            <a:chExt cx="0" cy="6854825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B6D7595-085C-6B90-CF2F-25F4577883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BBA5510-15EB-6440-47DA-068046EAA1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9525">
              <a:gradFill>
                <a:gsLst>
                  <a:gs pos="0">
                    <a:srgbClr val="E4C2A9"/>
                  </a:gs>
                  <a:gs pos="100000">
                    <a:srgbClr val="E4C2A9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816D527A-066E-A46A-9758-172DA603C242}"/>
              </a:ext>
            </a:extLst>
          </p:cNvPr>
          <p:cNvSpPr/>
          <p:nvPr/>
        </p:nvSpPr>
        <p:spPr>
          <a:xfrm>
            <a:off x="6355444" y="206208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FA3C0D-588A-F4C9-D389-4CE058F6D438}"/>
              </a:ext>
            </a:extLst>
          </p:cNvPr>
          <p:cNvGrpSpPr/>
          <p:nvPr/>
        </p:nvGrpSpPr>
        <p:grpSpPr>
          <a:xfrm>
            <a:off x="7854498" y="1999642"/>
            <a:ext cx="2311852" cy="622908"/>
            <a:chOff x="7556048" y="2072018"/>
            <a:chExt cx="2311702" cy="47815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CB051B-B9C8-C06F-C048-E3052D5BB9DE}"/>
                </a:ext>
              </a:extLst>
            </p:cNvPr>
            <p:cNvSpPr/>
            <p:nvPr/>
          </p:nvSpPr>
          <p:spPr>
            <a:xfrm>
              <a:off x="7556048" y="2072018"/>
              <a:ext cx="2273752" cy="478156"/>
            </a:xfrm>
            <a:prstGeom prst="rect">
              <a:avLst/>
            </a:prstGeom>
            <a:gradFill>
              <a:gsLst>
                <a:gs pos="0">
                  <a:srgbClr val="1B3C33"/>
                </a:gs>
                <a:gs pos="100000">
                  <a:srgbClr val="1B3C35"/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6981D2-A1D9-04FA-7387-2ED50BFF8AF9}"/>
                </a:ext>
              </a:extLst>
            </p:cNvPr>
            <p:cNvSpPr/>
            <p:nvPr/>
          </p:nvSpPr>
          <p:spPr>
            <a:xfrm>
              <a:off x="9791850" y="2175674"/>
              <a:ext cx="75900" cy="270843"/>
            </a:xfrm>
            <a:prstGeom prst="rect">
              <a:avLst/>
            </a:prstGeom>
            <a:gradFill flip="none" rotWithShape="1">
              <a:gsLst>
                <a:gs pos="0">
                  <a:srgbClr val="F4E5D4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2540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제목 18">
            <a:extLst>
              <a:ext uri="{FF2B5EF4-FFF2-40B4-BE49-F238E27FC236}">
                <a16:creationId xmlns:a16="http://schemas.microsoft.com/office/drawing/2014/main" id="{7239FF04-0A63-E5EB-E883-25BE26C85DFD}"/>
              </a:ext>
            </a:extLst>
          </p:cNvPr>
          <p:cNvSpPr txBox="1">
            <a:spLocks/>
          </p:cNvSpPr>
          <p:nvPr/>
        </p:nvSpPr>
        <p:spPr>
          <a:xfrm>
            <a:off x="7914883" y="484884"/>
            <a:ext cx="2316507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제작 목적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구조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프로그램 기능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63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D956C-C30C-004C-A9CE-EC8EBCC7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목적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10D530-D9F9-08DD-244E-2E6D9E5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ECBD9-D21B-A807-E4D3-5655B3BAB7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94B4E7-523E-1088-33BE-4FA1736E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6A97A68-D3DF-FBFB-2FA6-D69FBC63035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3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09" y="704493"/>
            <a:ext cx="8690580" cy="567808"/>
          </a:xfrm>
        </p:spPr>
        <p:txBody>
          <a:bodyPr/>
          <a:lstStyle/>
          <a:p>
            <a:r>
              <a:rPr lang="ko-KR" altLang="en-US" dirty="0"/>
              <a:t>변경 전 </a:t>
            </a:r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ko-KR" altLang="en-US" dirty="0"/>
              <a:t>날씨정보 프로그램 구현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479EF9B2-966F-E417-55CE-8295D1E58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24" y="1582661"/>
            <a:ext cx="8217949" cy="47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0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09" y="704493"/>
            <a:ext cx="8690580" cy="567808"/>
          </a:xfrm>
        </p:spPr>
        <p:txBody>
          <a:bodyPr/>
          <a:lstStyle/>
          <a:p>
            <a:r>
              <a:rPr lang="ko-KR" altLang="en-US" dirty="0"/>
              <a:t>변경 후 </a:t>
            </a:r>
            <a:r>
              <a:rPr lang="en-US" altLang="ko-KR" dirty="0" err="1"/>
              <a:t>JFrame</a:t>
            </a:r>
            <a:r>
              <a:rPr lang="ko-KR" altLang="en-US" dirty="0"/>
              <a:t> 구조 </a:t>
            </a:r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9A73C8-03E6-450A-A991-CB3D3169388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ko-KR" altLang="en-US" dirty="0"/>
              <a:t>날씨정보 프로그램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338DE3-2529-648C-53F5-846A77D68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" y="1417461"/>
            <a:ext cx="8690580" cy="5031388"/>
          </a:xfrm>
          <a:prstGeom prst="rect">
            <a:avLst/>
          </a:prstGeom>
        </p:spPr>
      </p:pic>
      <p:sp>
        <p:nvSpPr>
          <p:cNvPr id="6" name="부제목 18">
            <a:extLst>
              <a:ext uri="{FF2B5EF4-FFF2-40B4-BE49-F238E27FC236}">
                <a16:creationId xmlns:a16="http://schemas.microsoft.com/office/drawing/2014/main" id="{7B873A98-8DA4-A88B-5542-EFA4D9A6C5D3}"/>
              </a:ext>
            </a:extLst>
          </p:cNvPr>
          <p:cNvSpPr txBox="1">
            <a:spLocks/>
          </p:cNvSpPr>
          <p:nvPr/>
        </p:nvSpPr>
        <p:spPr>
          <a:xfrm>
            <a:off x="8315989" y="872301"/>
            <a:ext cx="3657610" cy="3890821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패널 내부 구조 변경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- </a:t>
            </a:r>
            <a:r>
              <a:rPr lang="en-US" sz="2400" b="1" dirty="0" err="1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JLabel</a:t>
            </a: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6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개 추가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- </a:t>
            </a:r>
            <a:r>
              <a:rPr lang="en-US" sz="2400" b="1" dirty="0" err="1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JLabel</a:t>
            </a: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Image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위치 변경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※ </a:t>
            </a: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전시되는 날씨 정보 증가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044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E324D-9B55-EE65-89CE-00B922DA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후 </a:t>
            </a:r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8CE2F7-B81F-3064-1F09-8DAB4FD4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6774ED-1FAF-E2E8-7776-E25107421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D8BC0-3ABA-5B4A-A195-CAB1D71B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A02ED902-CF93-A1D1-D29E-D969B4F854FB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ko-KR" altLang="en-US" dirty="0"/>
              <a:t>날씨 정보 프로그램 </a:t>
            </a:r>
            <a:r>
              <a:rPr lang="en-US" altLang="ko-KR" dirty="0"/>
              <a:t>/ </a:t>
            </a:r>
            <a:r>
              <a:rPr lang="ko-KR" altLang="en-US" dirty="0"/>
              <a:t>프로그램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E858CF-8B88-CCF9-DBD4-1397D6FC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7" y="1679933"/>
            <a:ext cx="7461124" cy="44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0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E324D-9B55-EE65-89CE-00B922DA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구현 시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8CE2F7-B81F-3064-1F09-8DAB4FD4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6774ED-1FAF-E2E8-7776-E25107421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D8BC0-3ABA-5B4A-A195-CAB1D71B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A02ED902-CF93-A1D1-D29E-D969B4F854FB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ko-KR" altLang="en-US" dirty="0"/>
              <a:t>날씨 정보 프로그램 </a:t>
            </a:r>
            <a:r>
              <a:rPr lang="en-US" altLang="ko-KR" dirty="0"/>
              <a:t>/ </a:t>
            </a:r>
            <a:r>
              <a:rPr lang="ko-KR" altLang="en-US" dirty="0"/>
              <a:t>프로그램 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88F01F-0F17-9822-A586-A44B5AD8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80" y="1608197"/>
            <a:ext cx="3933825" cy="2971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917058-7D82-9E80-5CF3-F2149C8D4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34" y="1608197"/>
            <a:ext cx="3790950" cy="28289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5261B8-9508-8D5B-E097-F7E5007E5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634" y="4582195"/>
            <a:ext cx="1362075" cy="1981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41F544-8E62-44CF-73CF-5D2113DB8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916" y="4611867"/>
            <a:ext cx="1762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9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75CF6EC4-D6B3-0FE1-4FCA-968D86D42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4000" dirty="0"/>
              <a:t>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987C8-6537-0DFD-41E1-D95DF08A4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Now/Today Panel</a:t>
            </a:r>
            <a:endParaRPr lang="ko-KR" altLang="en-US" dirty="0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18427B82-7BF4-1B44-1A9C-B4BE209C2BA9}"/>
              </a:ext>
            </a:extLst>
          </p:cNvPr>
          <p:cNvSpPr txBox="1">
            <a:spLocks/>
          </p:cNvSpPr>
          <p:nvPr/>
        </p:nvSpPr>
        <p:spPr>
          <a:xfrm>
            <a:off x="2915273" y="8482"/>
            <a:ext cx="8690580" cy="56780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3D5BB"/>
                </a:solidFill>
              </a:rPr>
              <a:t>Now Panel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6E5580-4EBF-619F-D2DF-EDC60FD1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46" y="630555"/>
            <a:ext cx="3790950" cy="2828925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F588BF75-AE62-A8FC-C669-263734761FA0}"/>
              </a:ext>
            </a:extLst>
          </p:cNvPr>
          <p:cNvSpPr txBox="1">
            <a:spLocks/>
          </p:cNvSpPr>
          <p:nvPr/>
        </p:nvSpPr>
        <p:spPr>
          <a:xfrm>
            <a:off x="3138305" y="3599191"/>
            <a:ext cx="8690580" cy="56780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dirty="0">
              <a:solidFill>
                <a:srgbClr val="F3D5BB"/>
              </a:solidFill>
            </a:endParaRPr>
          </a:p>
        </p:txBody>
      </p:sp>
      <p:sp>
        <p:nvSpPr>
          <p:cNvPr id="15" name="부제목 18">
            <a:extLst>
              <a:ext uri="{FF2B5EF4-FFF2-40B4-BE49-F238E27FC236}">
                <a16:creationId xmlns:a16="http://schemas.microsoft.com/office/drawing/2014/main" id="{E2E29A60-82DD-2FF1-D2D5-C6CA21776D1A}"/>
              </a:ext>
            </a:extLst>
          </p:cNvPr>
          <p:cNvSpPr txBox="1">
            <a:spLocks/>
          </p:cNvSpPr>
          <p:nvPr/>
        </p:nvSpPr>
        <p:spPr>
          <a:xfrm>
            <a:off x="6460646" y="4166999"/>
            <a:ext cx="5616335" cy="2582160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전시 정보</a:t>
            </a: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</a:t>
            </a:r>
            <a:r>
              <a:rPr 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1. 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지역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(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전주시 완산구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2. 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기상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(</a:t>
            </a:r>
            <a:r>
              <a:rPr lang="en-US" altLang="ko-KR" sz="2000" b="1" dirty="0" err="1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JLabel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Image)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3. 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기온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(</a:t>
            </a:r>
            <a:r>
              <a:rPr lang="ko-KR" altLang="en-US" sz="1800" dirty="0">
                <a:solidFill>
                  <a:srgbClr val="F3D5BB"/>
                </a:solidFill>
                <a:latin typeface="Consolas" panose="020B0609020204030204" pitchFamily="49" charset="0"/>
              </a:rPr>
              <a:t>℃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4. 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요약 정보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(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화창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, 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다소 흐린 날씨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, 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비 또는 눈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5. 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풍속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(m/s)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 6. </a:t>
            </a:r>
            <a:r>
              <a:rPr lang="ko-KR" altLang="en-US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강수확률</a:t>
            </a:r>
            <a:r>
              <a:rPr lang="en-US" altLang="ko-KR" sz="2000" b="1" dirty="0">
                <a:ln w="3175">
                  <a:noFill/>
                </a:ln>
                <a:solidFill>
                  <a:srgbClr val="F4E5D4"/>
                </a:solidFill>
                <a:latin typeface="+mj-lt"/>
                <a:ea typeface="+mn-ea"/>
              </a:rPr>
              <a:t>(%)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  <a:p>
            <a:pPr>
              <a:lnSpc>
                <a:spcPct val="100000"/>
              </a:lnSpc>
            </a:pPr>
            <a:endParaRPr lang="en-US" sz="2400" b="1" dirty="0">
              <a:ln w="3175">
                <a:noFill/>
              </a:ln>
              <a:solidFill>
                <a:srgbClr val="F4E5D4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3822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332</Words>
  <Application>Microsoft Office PowerPoint</Application>
  <PresentationFormat>와이드스크린</PresentationFormat>
  <Paragraphs>87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</vt:lpstr>
      <vt:lpstr>나눔스퀘어 ExtraBold</vt:lpstr>
      <vt:lpstr>맑은 고딕</vt:lpstr>
      <vt:lpstr>Arial</vt:lpstr>
      <vt:lpstr>Consolas</vt:lpstr>
      <vt:lpstr>Wingdings</vt:lpstr>
      <vt:lpstr>Office 테마</vt:lpstr>
      <vt:lpstr>날씨 정보 프로그램</vt:lpstr>
      <vt:lpstr>PowerPoint 프레젠테이션</vt:lpstr>
      <vt:lpstr>PowerPoint 프레젠테이션</vt:lpstr>
      <vt:lpstr>제작 목적</vt:lpstr>
      <vt:lpstr>변경 전 JFrame 구조</vt:lpstr>
      <vt:lpstr>변경 후 JFrame 구조 </vt:lpstr>
      <vt:lpstr>변경 후 JFrame 구조</vt:lpstr>
      <vt:lpstr>JFrame 구현 시</vt:lpstr>
      <vt:lpstr>PowerPoint 프레젠테이션</vt:lpstr>
      <vt:lpstr>Today/TimePane Panel</vt:lpstr>
      <vt:lpstr>PowerPoint 프레젠테이션</vt:lpstr>
      <vt:lpstr>기능 구현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이강일</cp:lastModifiedBy>
  <cp:revision>248</cp:revision>
  <dcterms:created xsi:type="dcterms:W3CDTF">2017-12-10T15:04:34Z</dcterms:created>
  <dcterms:modified xsi:type="dcterms:W3CDTF">2022-12-05T17:31:20Z</dcterms:modified>
</cp:coreProperties>
</file>